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8" r:id="rId3"/>
    <p:sldId id="477" r:id="rId4"/>
    <p:sldId id="478" r:id="rId5"/>
    <p:sldId id="534" r:id="rId6"/>
    <p:sldId id="480" r:id="rId7"/>
    <p:sldId id="481" r:id="rId8"/>
    <p:sldId id="482" r:id="rId9"/>
    <p:sldId id="484" r:id="rId10"/>
    <p:sldId id="485" r:id="rId11"/>
    <p:sldId id="486" r:id="rId12"/>
    <p:sldId id="489" r:id="rId13"/>
    <p:sldId id="535" r:id="rId14"/>
    <p:sldId id="536" r:id="rId15"/>
    <p:sldId id="492" r:id="rId16"/>
    <p:sldId id="493" r:id="rId17"/>
    <p:sldId id="494" r:id="rId18"/>
    <p:sldId id="495" r:id="rId19"/>
    <p:sldId id="496" r:id="rId20"/>
    <p:sldId id="497" r:id="rId21"/>
    <p:sldId id="503" r:id="rId22"/>
    <p:sldId id="574" r:id="rId23"/>
    <p:sldId id="498" r:id="rId24"/>
    <p:sldId id="499" r:id="rId25"/>
    <p:sldId id="500" r:id="rId26"/>
    <p:sldId id="501" r:id="rId27"/>
    <p:sldId id="544" r:id="rId28"/>
    <p:sldId id="502" r:id="rId29"/>
    <p:sldId id="537" r:id="rId30"/>
    <p:sldId id="538" r:id="rId31"/>
    <p:sldId id="539" r:id="rId32"/>
    <p:sldId id="540" r:id="rId33"/>
    <p:sldId id="541" r:id="rId34"/>
    <p:sldId id="542" r:id="rId35"/>
    <p:sldId id="545" r:id="rId36"/>
    <p:sldId id="546" r:id="rId37"/>
    <p:sldId id="547" r:id="rId38"/>
    <p:sldId id="573" r:id="rId39"/>
    <p:sldId id="551" r:id="rId40"/>
    <p:sldId id="552" r:id="rId41"/>
    <p:sldId id="554" r:id="rId42"/>
    <p:sldId id="564" r:id="rId43"/>
    <p:sldId id="566" r:id="rId44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CDE"/>
    <a:srgbClr val="58A8FF"/>
    <a:srgbClr val="EC8F1A"/>
    <a:srgbClr val="FFB05D"/>
    <a:srgbClr val="FFAE42"/>
    <a:srgbClr val="FFBE30"/>
    <a:srgbClr val="FFAA04"/>
    <a:srgbClr val="7BC7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30"/>
    <p:restoredTop sz="94542"/>
  </p:normalViewPr>
  <p:slideViewPr>
    <p:cSldViewPr>
      <p:cViewPr varScale="1">
        <p:scale>
          <a:sx n="116" d="100"/>
          <a:sy n="116" d="100"/>
        </p:scale>
        <p:origin x="1064" y="184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tiff>
</file>

<file path=ppt/media/image14.tiff>
</file>

<file path=ppt/media/image2.svg>
</file>

<file path=ppt/media/image4.tiff>
</file>

<file path=ppt/media/image5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C34E68D-6BC1-C041-3350-8B96BD1C55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379" y="36419"/>
            <a:ext cx="1141970" cy="7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User School 2022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59FF86C-7586-AEED-E4D7-E71F2FDC9A4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379" y="36419"/>
            <a:ext cx="1141970" cy="7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Thursday, July 28</a:t>
            </a:r>
          </a:p>
          <a:p>
            <a:r>
              <a:rPr lang="en-US" sz="1800" dirty="0"/>
              <a:t>Lauren Michael, </a:t>
            </a:r>
            <a:r>
              <a:rPr lang="en-US" sz="1800" dirty="0" err="1"/>
              <a:t>lmichael@wisc.edu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 dirty="0"/>
              <a:t>Node names and filenames are your choice.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B33849-F285-4942-86EF-7A27A995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ADC152-2517-9D45-ADF0-AC0807392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A32A-8803-C440-8E5F-D46081E1C8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9A4AEE-071A-3244-A367-49F50B541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128.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7A6C8-91AD-D84B-80EB-E9E1669797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A submitted DAG creates a </a:t>
            </a:r>
            <a:br>
              <a:rPr lang="en-US" sz="2800" dirty="0"/>
            </a:br>
            <a:r>
              <a:rPr lang="en-US" sz="2800" i="1" dirty="0" err="1"/>
              <a:t>DAGMan</a:t>
            </a:r>
            <a:r>
              <a:rPr lang="en-US" sz="2800" i="1" dirty="0"/>
              <a:t> job </a:t>
            </a:r>
            <a:r>
              <a:rPr lang="en-US" sz="2800" dirty="0"/>
              <a:t>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access point, as a job in the queue</a:t>
            </a:r>
          </a:p>
          <a:p>
            <a:r>
              <a:rPr lang="en-US" sz="2400" dirty="0"/>
              <a:t>At first: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912E9-6D3F-DB46-A5DF-98EB0379B9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8D14D-ED71-1846-838E-EBD0FBA7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130.0...132.0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BD0E3-FE87-AD4F-8FB3-D6BEE83728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18:08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78EBA-A704-214F-9E08-B39B924F3C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Why create a workflow?</a:t>
            </a:r>
          </a:p>
          <a:p>
            <a:r>
              <a:rPr lang="en-US" sz="2800" dirty="0"/>
              <a:t>Describe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97939-080D-A84E-8AD1-FDDFE1B1B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B73715-7484-4042-89C2-46ECBC02F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62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Stopping, restarting,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,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32B3-EAFD-DA4C-9CCE-EEE44BAAB0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Removal of a DAG creates a </a:t>
            </a:r>
            <a:r>
              <a:rPr lang="en-US" sz="2800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445-4A82-A248-B486-7B5D9F783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Rescue Files </a:t>
            </a:r>
            <a:br>
              <a:rPr lang="en-US" sz="2800" dirty="0"/>
            </a:br>
            <a:r>
              <a:rPr lang="en-US" sz="2800" dirty="0"/>
              <a:t>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, see manual)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(see manual)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ABF14-072D-A94B-8AE2-71AA5F2DA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 Failures </a:t>
            </a:r>
            <a:br>
              <a:rPr lang="en-US" sz="2800" dirty="0"/>
            </a:br>
            <a:r>
              <a:rPr lang="en-US" sz="2800" dirty="0"/>
              <a:t>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8CE51-CC75-1045-ACEC-70B8764640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Best Workflow Control Achieved with One Process per </a:t>
            </a:r>
            <a:r>
              <a:rPr lang="en-US" sz="2800" b="1" dirty="0"/>
              <a:t>JOB</a:t>
            </a:r>
            <a:r>
              <a:rPr lang="en-US" sz="2800" dirty="0"/>
              <a:t> Node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000" dirty="0"/>
              <a:t>While submit files can ‘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000" dirty="0"/>
              <a:t>’ many processes, a </a:t>
            </a:r>
            <a:r>
              <a:rPr lang="en-US" sz="2000" b="1" i="1" dirty="0">
                <a:solidFill>
                  <a:srgbClr val="C00000"/>
                </a:solidFill>
              </a:rPr>
              <a:t>single job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i="1" dirty="0">
                <a:solidFill>
                  <a:srgbClr val="C00000"/>
                </a:solidFill>
              </a:rPr>
              <a:t>process per submit</a:t>
            </a:r>
            <a:r>
              <a:rPr lang="en-US" sz="2000" b="1" i="1" dirty="0">
                <a:solidFill>
                  <a:schemeClr val="accent1"/>
                </a:solidFill>
              </a:rPr>
              <a:t> file </a:t>
            </a:r>
            <a:r>
              <a:rPr lang="en-US" sz="2000" dirty="0"/>
              <a:t>is usually best for DAG JOBs</a:t>
            </a:r>
          </a:p>
          <a:p>
            <a:pPr lvl="1"/>
            <a:r>
              <a:rPr lang="en-US" sz="1800" dirty="0"/>
              <a:t>Failure of any queued </a:t>
            </a:r>
            <a:r>
              <a:rPr lang="en-US" sz="1800" i="1" dirty="0"/>
              <a:t>process</a:t>
            </a:r>
            <a:r>
              <a:rPr lang="en-US" sz="1800" dirty="0"/>
              <a:t> in a JOB node results in failure of the </a:t>
            </a:r>
            <a:r>
              <a:rPr lang="en-US" sz="1800" i="1" u="sng" dirty="0"/>
              <a:t>entire node</a:t>
            </a:r>
            <a:r>
              <a:rPr lang="en-US" sz="1800" dirty="0"/>
              <a:t> and immediate removal of all other processes in the node.</a:t>
            </a:r>
          </a:p>
          <a:p>
            <a:pPr lvl="1"/>
            <a:r>
              <a:rPr lang="en-US" sz="18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4DE14-D527-C84D-BF62-A57401414B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6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36313B-B30F-1E4D-989A-FF3FCFBF4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0AA6-6CAF-1041-A574-6AE40BE529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E11A2-6CC5-1645-B944-009AFA725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8316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Node-specific File Organization with </a:t>
            </a:r>
            <a:r>
              <a:rPr lang="en-US" sz="2800" b="1" i="1" dirty="0"/>
              <a:t>DIR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7A3932-2EEB-3047-83D0-7E874A4D5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8316"/>
            <a:ext cx="6915539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PRE</a:t>
            </a:r>
            <a:r>
              <a:rPr lang="en-US" sz="2800" dirty="0"/>
              <a:t> and </a:t>
            </a:r>
            <a:r>
              <a:rPr lang="en-US" sz="2800" b="1" i="1" dirty="0"/>
              <a:t>POST</a:t>
            </a:r>
            <a:r>
              <a:rPr lang="en-US" sz="2800" dirty="0"/>
              <a:t> scripts run on the access point, as part of the node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C51C51-1CA9-624E-A7FD-3C2AF3B75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failed nodes to overcome transient errors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8AFA96-3778-9447-A356-85AB2D892A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applies to whole node, including </a:t>
            </a:r>
            <a:r>
              <a:rPr lang="en-US" sz="2800" b="1" i="1" dirty="0"/>
              <a:t>PRE</a:t>
            </a:r>
            <a:r>
              <a:rPr lang="en-US" sz="2800" i="1" dirty="0"/>
              <a:t>/</a:t>
            </a:r>
            <a:r>
              <a:rPr lang="en-US" sz="2800" b="1" i="1" dirty="0"/>
              <a:t>POST</a:t>
            </a:r>
            <a:r>
              <a:rPr lang="en-US" sz="2800" dirty="0"/>
              <a:t> scripts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r>
              <a:rPr lang="en-US" sz="2200" dirty="0"/>
              <a:t>Achieve repetitive iterations!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291830"/>
            <a:ext cx="3866179" cy="923330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30705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0A72-39DE-0A4C-BD5F-EA694CDEA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F327FD-383C-2840-8CF9-6C1AEB7778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SPLICE</a:t>
            </a:r>
            <a:r>
              <a:rPr lang="en-US" sz="2800" dirty="0"/>
              <a:t> subsets of a DAG to simplify lengthy DAG files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48A8-F53B-DB49-A574-22EB54022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7E8B-1D42-1441-A300-A07A19638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1EDBF-3841-5346-BE7D-84811493D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rgbClr val="00B0F0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rgbClr val="2F7CDE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E4137-0C74-8A47-B979-EE84C8FB9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E6644-17E3-084D-99C3-3F07CA496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a </a:t>
            </a:r>
            <a:r>
              <a:rPr lang="en-US" sz="2800" b="1" i="1" dirty="0"/>
              <a:t>SUBDAG</a:t>
            </a:r>
            <a:r>
              <a:rPr lang="en-US" sz="2800" dirty="0"/>
              <a:t> to achieve a Cyclic Component within a DAG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6240E-3FCE-344A-824D-C0AED61A7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50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More in the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HTCondor Manual</a:t>
            </a:r>
            <a:r>
              <a:rPr lang="en-US" dirty="0">
                <a:solidFill>
                  <a:schemeClr val="tx2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Essential: Exercises 1-4</a:t>
            </a:r>
          </a:p>
          <a:p>
            <a:r>
              <a:rPr lang="en-US" dirty="0"/>
              <a:t>Ask questions! ‘See you in Slack!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9F6CF-CDAA-1943-992F-F161CB09AB6C}"/>
              </a:ext>
            </a:extLst>
          </p:cNvPr>
          <p:cNvSpPr/>
          <p:nvPr/>
        </p:nvSpPr>
        <p:spPr>
          <a:xfrm>
            <a:off x="2627784" y="4866501"/>
            <a:ext cx="56886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2"/>
              </a:rPr>
              <a:t>https://htcondor.readthedocs.io/en/latest/users-manual/dagman-workflows.html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15808-84D8-5140-BA6F-1E0A8E0102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81ADCAB-1811-61A3-D7C4-8E3BCA8FE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72" y="935432"/>
            <a:ext cx="6654702" cy="386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7EA48-FD09-1A4D-8587-DD9BBB7CF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C8A-EFE3-0B4E-9F4A-CF2203465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4152777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will be used by various DAG features to modify their execution by </a:t>
            </a:r>
            <a:r>
              <a:rPr lang="en-US" sz="2100" dirty="0" err="1"/>
              <a:t>DAGMan</a:t>
            </a:r>
            <a:r>
              <a:rPr lang="en-US" sz="2100" dirty="0"/>
              <a:t>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26422-4045-8648-B9B6-AE94060AD8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17831</TotalTime>
  <Words>3037</Words>
  <Application>Microsoft Macintosh PowerPoint</Application>
  <PresentationFormat>On-screen Show (16:9)</PresentationFormat>
  <Paragraphs>382</Paragraphs>
  <Slides>43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1" baseType="lpstr"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Goals for this Session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 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DAG Completion</vt:lpstr>
      <vt:lpstr>Stopping, restarting, and troubleshooting</vt:lpstr>
      <vt:lpstr>Removing a DAG from the queue</vt:lpstr>
      <vt:lpstr>Removal of a DAG creates a rescue file</vt:lpstr>
      <vt:lpstr>Rescue Files  For Resuming a Failed DAG </vt:lpstr>
      <vt:lpstr>Node Failures  Result in DAG Failure</vt:lpstr>
      <vt:lpstr>Best Workflow Control Achieved with One Process per JOB Node</vt:lpstr>
      <vt:lpstr>Resolving held node jobs</vt:lpstr>
      <vt:lpstr>Beyond the basic DAG: Node-Level Modifiers</vt:lpstr>
      <vt:lpstr>Default File Organization</vt:lpstr>
      <vt:lpstr>Node-specific File Organization with DIR</vt:lpstr>
      <vt:lpstr>PRE and POST scripts run on the access point, as part of the node</vt:lpstr>
      <vt:lpstr>RETRY failed nodes to overcome transient errors</vt:lpstr>
      <vt:lpstr>RETRY applies to whole node, including PRE/POST scripts</vt:lpstr>
      <vt:lpstr>Modular organization of DAG Components</vt:lpstr>
      <vt:lpstr>Submit File Templates via VARS</vt:lpstr>
      <vt:lpstr>SPLICE subsets of a DAG to simplify lengthy DAG files</vt:lpstr>
      <vt:lpstr>Repeating DAG Components!!</vt:lpstr>
      <vt:lpstr>What if some DAG components can’t be known at submit time?</vt:lpstr>
      <vt:lpstr>A SUBDAG within a DAG</vt:lpstr>
      <vt:lpstr>Use a SUBDAG to achieve a Cyclic Component within a DAG</vt:lpstr>
      <vt:lpstr>More in the HTCondor Manual!!!</vt:lpstr>
      <vt:lpstr>DAGMan Exercises!</vt:lpstr>
    </vt:vector>
  </TitlesOfParts>
  <Company>Investintech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300</cp:revision>
  <cp:lastPrinted>2017-07-16T20:18:47Z</cp:lastPrinted>
  <dcterms:created xsi:type="dcterms:W3CDTF">2014-07-06T23:55:21Z</dcterms:created>
  <dcterms:modified xsi:type="dcterms:W3CDTF">2022-07-28T17:49:55Z</dcterms:modified>
</cp:coreProperties>
</file>